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1" r:id="rId3"/>
    <p:sldId id="266" r:id="rId4"/>
    <p:sldId id="267" r:id="rId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7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E92C5-C1BF-457F-9EB8-4A709AC740C1}" type="datetimeFigureOut">
              <a:rPr lang="pt-BR" smtClean="0"/>
              <a:t>17/03/2023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6BBC6-28AC-49A4-BFE2-859E8B436D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79190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E92C5-C1BF-457F-9EB8-4A709AC740C1}" type="datetimeFigureOut">
              <a:rPr lang="pt-BR" smtClean="0"/>
              <a:t>17/03/2023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6BBC6-28AC-49A4-BFE2-859E8B436D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63447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E92C5-C1BF-457F-9EB8-4A709AC740C1}" type="datetimeFigureOut">
              <a:rPr lang="pt-BR" smtClean="0"/>
              <a:t>17/03/2023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6BBC6-28AC-49A4-BFE2-859E8B436D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9336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E92C5-C1BF-457F-9EB8-4A709AC740C1}" type="datetimeFigureOut">
              <a:rPr lang="pt-BR" smtClean="0"/>
              <a:t>17/03/2023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6BBC6-28AC-49A4-BFE2-859E8B436D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21782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E92C5-C1BF-457F-9EB8-4A709AC740C1}" type="datetimeFigureOut">
              <a:rPr lang="pt-BR" smtClean="0"/>
              <a:t>17/03/2023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6BBC6-28AC-49A4-BFE2-859E8B436D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42603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E92C5-C1BF-457F-9EB8-4A709AC740C1}" type="datetimeFigureOut">
              <a:rPr lang="pt-BR" smtClean="0"/>
              <a:t>17/03/2023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6BBC6-28AC-49A4-BFE2-859E8B436D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93408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E92C5-C1BF-457F-9EB8-4A709AC740C1}" type="datetimeFigureOut">
              <a:rPr lang="pt-BR" smtClean="0"/>
              <a:t>17/03/2023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6BBC6-28AC-49A4-BFE2-859E8B436D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9808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E92C5-C1BF-457F-9EB8-4A709AC740C1}" type="datetimeFigureOut">
              <a:rPr lang="pt-BR" smtClean="0"/>
              <a:t>17/03/2023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6BBC6-28AC-49A4-BFE2-859E8B436D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39542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E92C5-C1BF-457F-9EB8-4A709AC740C1}" type="datetimeFigureOut">
              <a:rPr lang="pt-BR" smtClean="0"/>
              <a:t>17/03/2023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6BBC6-28AC-49A4-BFE2-859E8B436D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88743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E92C5-C1BF-457F-9EB8-4A709AC740C1}" type="datetimeFigureOut">
              <a:rPr lang="pt-BR" smtClean="0"/>
              <a:t>17/03/2023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6BBC6-28AC-49A4-BFE2-859E8B436D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7064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E92C5-C1BF-457F-9EB8-4A709AC740C1}" type="datetimeFigureOut">
              <a:rPr lang="pt-BR" smtClean="0"/>
              <a:t>17/03/2023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6BBC6-28AC-49A4-BFE2-859E8B436D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13808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1E92C5-C1BF-457F-9EB8-4A709AC740C1}" type="datetimeFigureOut">
              <a:rPr lang="pt-BR" smtClean="0"/>
              <a:t>17/03/2023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86BBC6-28AC-49A4-BFE2-859E8B436D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10235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ligaeducacional.com.br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meet.google.com/mho-qbsf-eha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ligaeducacional.com.br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ligaeducacional.com.br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meet.google.com/qwf-robp-buk" TargetMode="Externa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ligaeducacional.com.br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meet.google.com/qwf-robp-buk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/>
          <p:cNvSpPr txBox="1"/>
          <p:nvPr/>
        </p:nvSpPr>
        <p:spPr>
          <a:xfrm>
            <a:off x="35035" y="223458"/>
            <a:ext cx="11942615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PSICOLOGIA</a:t>
            </a:r>
          </a:p>
          <a:p>
            <a:pPr algn="ctr"/>
            <a:r>
              <a:rPr lang="pt-BR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1N , 2N</a:t>
            </a: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5322648"/>
              </p:ext>
            </p:extLst>
          </p:nvPr>
        </p:nvGraphicFramePr>
        <p:xfrm>
          <a:off x="159472" y="1929846"/>
          <a:ext cx="11942614" cy="3017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84041">
                  <a:extLst>
                    <a:ext uri="{9D8B030D-6E8A-4147-A177-3AD203B41FA5}">
                      <a16:colId xmlns:a16="http://schemas.microsoft.com/office/drawing/2014/main" val="2805716180"/>
                    </a:ext>
                  </a:extLst>
                </a:gridCol>
                <a:gridCol w="2184113">
                  <a:extLst>
                    <a:ext uri="{9D8B030D-6E8A-4147-A177-3AD203B41FA5}">
                      <a16:colId xmlns:a16="http://schemas.microsoft.com/office/drawing/2014/main" val="3180413178"/>
                    </a:ext>
                  </a:extLst>
                </a:gridCol>
                <a:gridCol w="2282117">
                  <a:extLst>
                    <a:ext uri="{9D8B030D-6E8A-4147-A177-3AD203B41FA5}">
                      <a16:colId xmlns:a16="http://schemas.microsoft.com/office/drawing/2014/main" val="1704913227"/>
                    </a:ext>
                  </a:extLst>
                </a:gridCol>
                <a:gridCol w="2254114">
                  <a:extLst>
                    <a:ext uri="{9D8B030D-6E8A-4147-A177-3AD203B41FA5}">
                      <a16:colId xmlns:a16="http://schemas.microsoft.com/office/drawing/2014/main" val="833109774"/>
                    </a:ext>
                  </a:extLst>
                </a:gridCol>
                <a:gridCol w="2240116">
                  <a:extLst>
                    <a:ext uri="{9D8B030D-6E8A-4147-A177-3AD203B41FA5}">
                      <a16:colId xmlns:a16="http://schemas.microsoft.com/office/drawing/2014/main" val="900914928"/>
                    </a:ext>
                  </a:extLst>
                </a:gridCol>
                <a:gridCol w="2198113">
                  <a:extLst>
                    <a:ext uri="{9D8B030D-6E8A-4147-A177-3AD203B41FA5}">
                      <a16:colId xmlns:a16="http://schemas.microsoft.com/office/drawing/2014/main" val="3554551309"/>
                    </a:ext>
                  </a:extLst>
                </a:gridCol>
              </a:tblGrid>
              <a:tr h="378069">
                <a:tc>
                  <a:txBody>
                    <a:bodyPr/>
                    <a:lstStyle/>
                    <a:p>
                      <a:pPr algn="ctr"/>
                      <a:endParaRPr lang="pt-BR" sz="20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SEGUNDA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TERÇA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QUARTA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QUINTA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SEXTA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5358962"/>
                  </a:ext>
                </a:extLst>
              </a:tr>
              <a:tr h="659502"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19:00 às 19:50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Saúde Coletiva e Políticas Públicas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NATHANE RUIZ RODRIGUES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600" b="1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endParaRPr lang="pt-BR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pt-BR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pt-BR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Métodos de Observação e Entrevista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NELI ANTUNES DE OLIVEIRA</a:t>
                      </a:r>
                    </a:p>
                    <a:p>
                      <a:pPr algn="ctr"/>
                      <a:endParaRPr lang="pt-BR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endParaRPr lang="pt-BR" sz="14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pt-BR" sz="14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Pensamento Psicológico I: Cognitivo-Comportamental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AUDREY SILVA DE ASSIS</a:t>
                      </a:r>
                      <a:endParaRPr lang="pt-BR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pt-BR" sz="14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1" i="0" u="none" strike="noStrike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1" i="0" u="none" strike="noStrike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Desenvolvimento Humano I: Infância e Adolescência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ANDREA  BUENO BENITO BONINI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0305830"/>
                  </a:ext>
                </a:extLst>
              </a:tr>
              <a:tr h="659502"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19:50 às 20:40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Enfermagem:</a:t>
                      </a:r>
                      <a:r>
                        <a:rPr lang="pt-BR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História e Identidade Profissional</a:t>
                      </a:r>
                      <a:endParaRPr lang="pt-BR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Anatomia I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pt-BR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Atividades Autônomas</a:t>
                      </a:r>
                      <a:r>
                        <a:rPr lang="pt-BR" sz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pt-BR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Anatomia I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Psicologia Aplicada à Saúde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Fundamentos de Genética e Evolução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7317886"/>
                  </a:ext>
                </a:extLst>
              </a:tr>
              <a:tr h="1071691"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21:00 às 21:50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Enfermagem:</a:t>
                      </a:r>
                      <a:r>
                        <a:rPr lang="pt-BR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História e Identidade Profissional</a:t>
                      </a:r>
                      <a:endParaRPr lang="pt-BR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Psicologia Aplicada à Saúde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pt-BR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Atividades Autônomas</a:t>
                      </a:r>
                      <a:r>
                        <a:rPr lang="pt-BR" sz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pt-BR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Anatomia I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Psicologia Aplicada à Saúde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Fundamentos de Genética e Evolução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7986785"/>
                  </a:ext>
                </a:extLst>
              </a:tr>
            </a:tbl>
          </a:graphicData>
        </a:graphic>
      </p:graphicFrame>
      <p:pic>
        <p:nvPicPr>
          <p:cNvPr id="8" name="Espaço Reservado para Conteúdo 4">
            <a:extLst>
              <a:ext uri="{FF2B5EF4-FFF2-40B4-BE49-F238E27FC236}">
                <a16:creationId xmlns:a16="http://schemas.microsoft.com/office/drawing/2014/main" id="{8AE4E308-AD9A-44AF-87FA-AC6186E291B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42" t="12580" r="5824" b="8148"/>
          <a:stretch/>
        </p:blipFill>
        <p:spPr>
          <a:xfrm>
            <a:off x="237880" y="257099"/>
            <a:ext cx="1481589" cy="1311783"/>
          </a:xfrm>
          <a:prstGeom prst="rect">
            <a:avLst/>
          </a:prstGeom>
        </p:spPr>
      </p:pic>
      <p:sp>
        <p:nvSpPr>
          <p:cNvPr id="42" name="Retângulo 41">
            <a:hlinkClick r:id="rId3"/>
            <a:extLst>
              <a:ext uri="{FF2B5EF4-FFF2-40B4-BE49-F238E27FC236}">
                <a16:creationId xmlns:a16="http://schemas.microsoft.com/office/drawing/2014/main" id="{8D3E1270-77E8-4142-9BC6-DD7565BE57FD}"/>
              </a:ext>
            </a:extLst>
          </p:cNvPr>
          <p:cNvSpPr/>
          <p:nvPr/>
        </p:nvSpPr>
        <p:spPr>
          <a:xfrm>
            <a:off x="7752232" y="2709917"/>
            <a:ext cx="2088231" cy="19271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Desenvolvimento dos Projetos</a:t>
            </a:r>
          </a:p>
          <a:p>
            <a:pPr algn="ctr"/>
            <a:endParaRPr lang="pt-B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5" name="Picture 2">
            <a:hlinkClick r:id="rId3"/>
            <a:extLst>
              <a:ext uri="{FF2B5EF4-FFF2-40B4-BE49-F238E27FC236}">
                <a16:creationId xmlns:a16="http://schemas.microsoft.com/office/drawing/2014/main" id="{1D43CD1E-F4CA-4275-8BFD-B948AD9C24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8819" y="4011887"/>
            <a:ext cx="515055" cy="308416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8" name="CaixaDeTexto 47">
            <a:extLst>
              <a:ext uri="{FF2B5EF4-FFF2-40B4-BE49-F238E27FC236}">
                <a16:creationId xmlns:a16="http://schemas.microsoft.com/office/drawing/2014/main" id="{8F115EE3-7251-4E22-9CEA-12ADDD3D7757}"/>
              </a:ext>
            </a:extLst>
          </p:cNvPr>
          <p:cNvSpPr txBox="1"/>
          <p:nvPr/>
        </p:nvSpPr>
        <p:spPr>
          <a:xfrm>
            <a:off x="124693" y="5722409"/>
            <a:ext cx="1194261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100" b="1" dirty="0">
                <a:latin typeface="Arial" panose="020B0604020202020204" pitchFamily="34" charset="0"/>
                <a:cs typeface="Arial" panose="020B0604020202020204" pitchFamily="34" charset="0"/>
              </a:rPr>
              <a:t>Desenvolvimento dos Projetos </a:t>
            </a:r>
            <a:r>
              <a:rPr lang="pt-BR" sz="1100" dirty="0">
                <a:latin typeface="Arial" panose="020B0604020202020204" pitchFamily="34" charset="0"/>
                <a:cs typeface="Arial" panose="020B0604020202020204" pitchFamily="34" charset="0"/>
              </a:rPr>
              <a:t>– Atividades indicadas pelo Professor(a) e supervisionadas pelo Tutor(a) (tarefas, pesquisas, leituras, estudos e outras atividades) para realização do projeto da disciplina, na plataforma Liga Online. O(a) aluno(a) tem autonomia para cumpri-las na biblioteca, laboratórios ou em casa, individualmente ou em grupo.</a:t>
            </a:r>
          </a:p>
        </p:txBody>
      </p:sp>
      <p:sp>
        <p:nvSpPr>
          <p:cNvPr id="5" name="CaixaDeTexto 4">
            <a:hlinkClick r:id="rId5"/>
            <a:extLst>
              <a:ext uri="{FF2B5EF4-FFF2-40B4-BE49-F238E27FC236}">
                <a16:creationId xmlns:a16="http://schemas.microsoft.com/office/drawing/2014/main" id="{EF32F811-B963-4FC1-8CFC-11DA8C8C15C8}"/>
              </a:ext>
            </a:extLst>
          </p:cNvPr>
          <p:cNvSpPr txBox="1"/>
          <p:nvPr/>
        </p:nvSpPr>
        <p:spPr>
          <a:xfrm>
            <a:off x="9840463" y="2766645"/>
            <a:ext cx="20882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endParaRPr lang="pt-BR" sz="1400" dirty="0"/>
          </a:p>
        </p:txBody>
      </p:sp>
    </p:spTree>
    <p:extLst>
      <p:ext uri="{BB962C8B-B14F-4D97-AF65-F5344CB8AC3E}">
        <p14:creationId xmlns:p14="http://schemas.microsoft.com/office/powerpoint/2010/main" val="38486131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/>
          <p:cNvSpPr txBox="1"/>
          <p:nvPr/>
        </p:nvSpPr>
        <p:spPr>
          <a:xfrm>
            <a:off x="35035" y="279729"/>
            <a:ext cx="11942615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PSICOLOGIA</a:t>
            </a:r>
          </a:p>
          <a:p>
            <a:pPr algn="ctr"/>
            <a:r>
              <a:rPr lang="pt-BR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3N, 4N</a:t>
            </a: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1419247"/>
              </p:ext>
            </p:extLst>
          </p:nvPr>
        </p:nvGraphicFramePr>
        <p:xfrm>
          <a:off x="124693" y="2135231"/>
          <a:ext cx="11942614" cy="280732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84041">
                  <a:extLst>
                    <a:ext uri="{9D8B030D-6E8A-4147-A177-3AD203B41FA5}">
                      <a16:colId xmlns:a16="http://schemas.microsoft.com/office/drawing/2014/main" val="2805716180"/>
                    </a:ext>
                  </a:extLst>
                </a:gridCol>
                <a:gridCol w="2184113">
                  <a:extLst>
                    <a:ext uri="{9D8B030D-6E8A-4147-A177-3AD203B41FA5}">
                      <a16:colId xmlns:a16="http://schemas.microsoft.com/office/drawing/2014/main" val="3180413178"/>
                    </a:ext>
                  </a:extLst>
                </a:gridCol>
                <a:gridCol w="2282117">
                  <a:extLst>
                    <a:ext uri="{9D8B030D-6E8A-4147-A177-3AD203B41FA5}">
                      <a16:colId xmlns:a16="http://schemas.microsoft.com/office/drawing/2014/main" val="1704913227"/>
                    </a:ext>
                  </a:extLst>
                </a:gridCol>
                <a:gridCol w="2254114">
                  <a:extLst>
                    <a:ext uri="{9D8B030D-6E8A-4147-A177-3AD203B41FA5}">
                      <a16:colId xmlns:a16="http://schemas.microsoft.com/office/drawing/2014/main" val="833109774"/>
                    </a:ext>
                  </a:extLst>
                </a:gridCol>
                <a:gridCol w="2240116">
                  <a:extLst>
                    <a:ext uri="{9D8B030D-6E8A-4147-A177-3AD203B41FA5}">
                      <a16:colId xmlns:a16="http://schemas.microsoft.com/office/drawing/2014/main" val="900914928"/>
                    </a:ext>
                  </a:extLst>
                </a:gridCol>
                <a:gridCol w="2198113">
                  <a:extLst>
                    <a:ext uri="{9D8B030D-6E8A-4147-A177-3AD203B41FA5}">
                      <a16:colId xmlns:a16="http://schemas.microsoft.com/office/drawing/2014/main" val="3554551309"/>
                    </a:ext>
                  </a:extLst>
                </a:gridCol>
              </a:tblGrid>
              <a:tr h="383226">
                <a:tc>
                  <a:txBody>
                    <a:bodyPr/>
                    <a:lstStyle/>
                    <a:p>
                      <a:pPr algn="ctr"/>
                      <a:endParaRPr lang="pt-BR" sz="20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SEGUNDA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TERÇA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QUARTA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QUINTA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SEXTA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5358962"/>
                  </a:ext>
                </a:extLst>
              </a:tr>
              <a:tr h="707494"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19:00 às 19:50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Psicologia da Aprendizagem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ANDREA</a:t>
                      </a:r>
                      <a:r>
                        <a:rPr lang="pt-BR" sz="12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BUENO BENITO BONINI</a:t>
                      </a:r>
                      <a:endParaRPr lang="pt-BR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b="1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Pensamento Psicológico III: Humanista, Fenomenológico Existencial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TALITA PIMENTEL DUARTE</a:t>
                      </a:r>
                      <a:endParaRPr lang="pt-BR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endParaRPr lang="pt-BR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Saúde Mental no Trabalho e nas Organizações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AUDREY SILVA DE ASSIS</a:t>
                      </a:r>
                      <a:endParaRPr lang="pt-BR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endParaRPr lang="pt-BR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pt-BR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pt-BR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pt-BR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pt-BR" sz="1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Neuroanatomia</a:t>
                      </a:r>
                    </a:p>
                    <a:p>
                      <a:pPr algn="ctr"/>
                      <a:endParaRPr lang="pt-BR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pt-BR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EDUARDO DUARTE AIRES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0305830"/>
                  </a:ext>
                </a:extLst>
              </a:tr>
              <a:tr h="707494"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19:50 às 20:40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Enfermagem:</a:t>
                      </a:r>
                      <a:r>
                        <a:rPr lang="pt-BR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História e Identidade Profissional</a:t>
                      </a:r>
                      <a:endParaRPr lang="pt-BR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Anatomia I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pt-BR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Atividades Autônomas</a:t>
                      </a:r>
                      <a:r>
                        <a:rPr lang="pt-BR" sz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pt-BR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Anatomia I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Psicologia Aplicada à Saúde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Fundamentos de Genética e Evolução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7317886"/>
                  </a:ext>
                </a:extLst>
              </a:tr>
              <a:tr h="948045"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21:00 às 21:50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Enfermagem:</a:t>
                      </a:r>
                      <a:r>
                        <a:rPr lang="pt-BR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História e Identidade Profissional</a:t>
                      </a:r>
                      <a:endParaRPr lang="pt-BR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Psicologia Aplicada à Saúde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pt-BR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Atividades Autônomas</a:t>
                      </a:r>
                      <a:r>
                        <a:rPr lang="pt-BR" sz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pt-BR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Anatomia I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Psicologia Aplicada à Saúde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Fundamentos de Genética e Evolução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7986785"/>
                  </a:ext>
                </a:extLst>
              </a:tr>
            </a:tbl>
          </a:graphicData>
        </a:graphic>
      </p:graphicFrame>
      <p:pic>
        <p:nvPicPr>
          <p:cNvPr id="8" name="Espaço Reservado para Conteúdo 4">
            <a:extLst>
              <a:ext uri="{FF2B5EF4-FFF2-40B4-BE49-F238E27FC236}">
                <a16:creationId xmlns:a16="http://schemas.microsoft.com/office/drawing/2014/main" id="{8AE4E308-AD9A-44AF-87FA-AC6186E291B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42" t="12580" r="5824" b="8148"/>
          <a:stretch/>
        </p:blipFill>
        <p:spPr>
          <a:xfrm>
            <a:off x="237880" y="257099"/>
            <a:ext cx="1481589" cy="1311783"/>
          </a:xfrm>
          <a:prstGeom prst="rect">
            <a:avLst/>
          </a:prstGeom>
        </p:spPr>
      </p:pic>
      <p:sp>
        <p:nvSpPr>
          <p:cNvPr id="42" name="Retângulo 41">
            <a:hlinkClick r:id="rId3"/>
            <a:extLst>
              <a:ext uri="{FF2B5EF4-FFF2-40B4-BE49-F238E27FC236}">
                <a16:creationId xmlns:a16="http://schemas.microsoft.com/office/drawing/2014/main" id="{8D3E1270-77E8-4142-9BC6-DD7565BE57FD}"/>
              </a:ext>
            </a:extLst>
          </p:cNvPr>
          <p:cNvSpPr/>
          <p:nvPr/>
        </p:nvSpPr>
        <p:spPr>
          <a:xfrm>
            <a:off x="5462675" y="2724458"/>
            <a:ext cx="2088231" cy="176020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Desenvolvimento dos Projetos</a:t>
            </a:r>
          </a:p>
          <a:p>
            <a:pPr algn="ctr"/>
            <a:endParaRPr lang="pt-B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5" name="Picture 2">
            <a:hlinkClick r:id="rId3"/>
            <a:extLst>
              <a:ext uri="{FF2B5EF4-FFF2-40B4-BE49-F238E27FC236}">
                <a16:creationId xmlns:a16="http://schemas.microsoft.com/office/drawing/2014/main" id="{1D43CD1E-F4CA-4275-8BFD-B948AD9C24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9264" y="4000686"/>
            <a:ext cx="515055" cy="308416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8" name="CaixaDeTexto 47">
            <a:extLst>
              <a:ext uri="{FF2B5EF4-FFF2-40B4-BE49-F238E27FC236}">
                <a16:creationId xmlns:a16="http://schemas.microsoft.com/office/drawing/2014/main" id="{8F115EE3-7251-4E22-9CEA-12ADDD3D7757}"/>
              </a:ext>
            </a:extLst>
          </p:cNvPr>
          <p:cNvSpPr txBox="1"/>
          <p:nvPr/>
        </p:nvSpPr>
        <p:spPr>
          <a:xfrm>
            <a:off x="124693" y="5575176"/>
            <a:ext cx="1194261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100" b="1" dirty="0">
                <a:latin typeface="Arial" panose="020B0604020202020204" pitchFamily="34" charset="0"/>
                <a:cs typeface="Arial" panose="020B0604020202020204" pitchFamily="34" charset="0"/>
              </a:rPr>
              <a:t>Desenvolvimento dos Projetos </a:t>
            </a:r>
            <a:r>
              <a:rPr lang="pt-BR" sz="1100" dirty="0">
                <a:latin typeface="Arial" panose="020B0604020202020204" pitchFamily="34" charset="0"/>
                <a:cs typeface="Arial" panose="020B0604020202020204" pitchFamily="34" charset="0"/>
              </a:rPr>
              <a:t>– Atividades indicadas pelo Professor(a) e supervisionadas pelo Tutor(a) (tarefas, pesquisas, leituras, estudos e outras atividades) para realização do projeto da disciplina, na plataforma Liga Online. O(a) aluno(a) tem autonomia para cumpri-las na biblioteca, laboratórios ou em casa, individualmente ou em grupo.</a:t>
            </a:r>
          </a:p>
        </p:txBody>
      </p:sp>
    </p:spTree>
    <p:extLst>
      <p:ext uri="{BB962C8B-B14F-4D97-AF65-F5344CB8AC3E}">
        <p14:creationId xmlns:p14="http://schemas.microsoft.com/office/powerpoint/2010/main" val="12271347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/>
          <p:cNvSpPr txBox="1"/>
          <p:nvPr/>
        </p:nvSpPr>
        <p:spPr>
          <a:xfrm>
            <a:off x="35035" y="279729"/>
            <a:ext cx="11942615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PSICOLOGIA</a:t>
            </a:r>
          </a:p>
          <a:p>
            <a:pPr algn="ctr"/>
            <a:r>
              <a:rPr lang="pt-BR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5N</a:t>
            </a: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5507253"/>
              </p:ext>
            </p:extLst>
          </p:nvPr>
        </p:nvGraphicFramePr>
        <p:xfrm>
          <a:off x="124693" y="2135232"/>
          <a:ext cx="11942614" cy="273826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84041">
                  <a:extLst>
                    <a:ext uri="{9D8B030D-6E8A-4147-A177-3AD203B41FA5}">
                      <a16:colId xmlns:a16="http://schemas.microsoft.com/office/drawing/2014/main" val="2805716180"/>
                    </a:ext>
                  </a:extLst>
                </a:gridCol>
                <a:gridCol w="2184113">
                  <a:extLst>
                    <a:ext uri="{9D8B030D-6E8A-4147-A177-3AD203B41FA5}">
                      <a16:colId xmlns:a16="http://schemas.microsoft.com/office/drawing/2014/main" val="3180413178"/>
                    </a:ext>
                  </a:extLst>
                </a:gridCol>
                <a:gridCol w="2282117">
                  <a:extLst>
                    <a:ext uri="{9D8B030D-6E8A-4147-A177-3AD203B41FA5}">
                      <a16:colId xmlns:a16="http://schemas.microsoft.com/office/drawing/2014/main" val="1704913227"/>
                    </a:ext>
                  </a:extLst>
                </a:gridCol>
                <a:gridCol w="2254114">
                  <a:extLst>
                    <a:ext uri="{9D8B030D-6E8A-4147-A177-3AD203B41FA5}">
                      <a16:colId xmlns:a16="http://schemas.microsoft.com/office/drawing/2014/main" val="833109774"/>
                    </a:ext>
                  </a:extLst>
                </a:gridCol>
                <a:gridCol w="2240116">
                  <a:extLst>
                    <a:ext uri="{9D8B030D-6E8A-4147-A177-3AD203B41FA5}">
                      <a16:colId xmlns:a16="http://schemas.microsoft.com/office/drawing/2014/main" val="900914928"/>
                    </a:ext>
                  </a:extLst>
                </a:gridCol>
                <a:gridCol w="2198113">
                  <a:extLst>
                    <a:ext uri="{9D8B030D-6E8A-4147-A177-3AD203B41FA5}">
                      <a16:colId xmlns:a16="http://schemas.microsoft.com/office/drawing/2014/main" val="3554551309"/>
                    </a:ext>
                  </a:extLst>
                </a:gridCol>
              </a:tblGrid>
              <a:tr h="397453">
                <a:tc>
                  <a:txBody>
                    <a:bodyPr/>
                    <a:lstStyle/>
                    <a:p>
                      <a:pPr algn="ctr"/>
                      <a:endParaRPr lang="pt-BR" sz="20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SEGUNDA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TERÇA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QUARTA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QUINTA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SEXTA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5358962"/>
                  </a:ext>
                </a:extLst>
              </a:tr>
              <a:tr h="693315"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19:00 às 19:50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b="1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Saúde Coletiva e Políticas Públicas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NATHANE RUIZ RODRIGUES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b="1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b="1" dirty="0">
                        <a:solidFill>
                          <a:srgbClr val="000000"/>
                        </a:solidFill>
                        <a:effectLst/>
                        <a:ea typeface="Times New Roman" panose="02020603050405020304" pitchFamily="18" charset="0"/>
                      </a:endParaRPr>
                    </a:p>
                    <a:p>
                      <a:pPr algn="ctr"/>
                      <a:endParaRPr lang="pt-BR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endParaRPr lang="pt-BR" sz="16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pt-BR" sz="14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pt-BR" sz="16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pt-BR" sz="16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Processos Clínicos II : Psicanálise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TALITA PIMENTEL DUARTE</a:t>
                      </a:r>
                      <a:endParaRPr lang="pt-BR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600" b="1" i="0" u="none" strike="noStrike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900" b="1" i="0" u="none" strike="noStrike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Processos Clínicos I: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Cognitivo Comportamental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AUDREY SILVA DE ASSIS</a:t>
                      </a:r>
                      <a:endParaRPr lang="pt-BR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0305830"/>
                  </a:ext>
                </a:extLst>
              </a:tr>
              <a:tr h="693315"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19:50 às 20:40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Enfermagem:</a:t>
                      </a:r>
                      <a:r>
                        <a:rPr lang="pt-BR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História e Identidade Profissional</a:t>
                      </a:r>
                      <a:endParaRPr lang="pt-BR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Anatomia I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pt-BR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Atividades Autônomas</a:t>
                      </a:r>
                      <a:r>
                        <a:rPr lang="pt-BR" sz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pt-BR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Anatomia I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Psicologia Aplicada à Saúde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Fundamentos de Genética e Evolução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7317886"/>
                  </a:ext>
                </a:extLst>
              </a:tr>
              <a:tr h="877768"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21:00 às 21:50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Enfermagem:</a:t>
                      </a:r>
                      <a:r>
                        <a:rPr lang="pt-BR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História e Identidade Profissional</a:t>
                      </a:r>
                      <a:endParaRPr lang="pt-BR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Psicologia Aplicada à Saúde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pt-BR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Atividades Autônomas</a:t>
                      </a:r>
                      <a:r>
                        <a:rPr lang="pt-BR" sz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pt-BR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Anatomia I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Psicologia Aplicada à Saúde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Fundamentos de Genética e Evolução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7986785"/>
                  </a:ext>
                </a:extLst>
              </a:tr>
            </a:tbl>
          </a:graphicData>
        </a:graphic>
      </p:graphicFrame>
      <p:pic>
        <p:nvPicPr>
          <p:cNvPr id="8" name="Espaço Reservado para Conteúdo 4">
            <a:extLst>
              <a:ext uri="{FF2B5EF4-FFF2-40B4-BE49-F238E27FC236}">
                <a16:creationId xmlns:a16="http://schemas.microsoft.com/office/drawing/2014/main" id="{8AE4E308-AD9A-44AF-87FA-AC6186E291B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42" t="12580" r="5824" b="8148"/>
          <a:stretch/>
        </p:blipFill>
        <p:spPr>
          <a:xfrm>
            <a:off x="237880" y="257099"/>
            <a:ext cx="1481589" cy="1311783"/>
          </a:xfrm>
          <a:prstGeom prst="rect">
            <a:avLst/>
          </a:prstGeom>
        </p:spPr>
      </p:pic>
      <p:sp>
        <p:nvSpPr>
          <p:cNvPr id="42" name="Retângulo 41">
            <a:hlinkClick r:id="rId3"/>
            <a:extLst>
              <a:ext uri="{FF2B5EF4-FFF2-40B4-BE49-F238E27FC236}">
                <a16:creationId xmlns:a16="http://schemas.microsoft.com/office/drawing/2014/main" id="{8D3E1270-77E8-4142-9BC6-DD7565BE57FD}"/>
              </a:ext>
            </a:extLst>
          </p:cNvPr>
          <p:cNvSpPr/>
          <p:nvPr/>
        </p:nvSpPr>
        <p:spPr>
          <a:xfrm>
            <a:off x="3127440" y="2557404"/>
            <a:ext cx="2088231" cy="195421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Desenvolvimento dos Projetos</a:t>
            </a:r>
          </a:p>
          <a:p>
            <a:pPr algn="ctr"/>
            <a:endParaRPr lang="pt-B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5" name="Picture 2">
            <a:hlinkClick r:id="rId3"/>
            <a:extLst>
              <a:ext uri="{FF2B5EF4-FFF2-40B4-BE49-F238E27FC236}">
                <a16:creationId xmlns:a16="http://schemas.microsoft.com/office/drawing/2014/main" id="{1D43CD1E-F4CA-4275-8BFD-B948AD9C24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0638" y="4072481"/>
            <a:ext cx="515055" cy="308416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8" name="CaixaDeTexto 47">
            <a:extLst>
              <a:ext uri="{FF2B5EF4-FFF2-40B4-BE49-F238E27FC236}">
                <a16:creationId xmlns:a16="http://schemas.microsoft.com/office/drawing/2014/main" id="{8F115EE3-7251-4E22-9CEA-12ADDD3D7757}"/>
              </a:ext>
            </a:extLst>
          </p:cNvPr>
          <p:cNvSpPr txBox="1"/>
          <p:nvPr/>
        </p:nvSpPr>
        <p:spPr>
          <a:xfrm>
            <a:off x="124693" y="5575176"/>
            <a:ext cx="1194261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100" b="1" dirty="0">
                <a:latin typeface="Arial" panose="020B0604020202020204" pitchFamily="34" charset="0"/>
                <a:cs typeface="Arial" panose="020B0604020202020204" pitchFamily="34" charset="0"/>
              </a:rPr>
              <a:t>Desenvolvimento dos Projetos </a:t>
            </a:r>
            <a:r>
              <a:rPr lang="pt-BR" sz="1100" dirty="0">
                <a:latin typeface="Arial" panose="020B0604020202020204" pitchFamily="34" charset="0"/>
                <a:cs typeface="Arial" panose="020B0604020202020204" pitchFamily="34" charset="0"/>
              </a:rPr>
              <a:t>– Atividades indicadas pelo Professor(a) e supervisionadas pelo Tutor(a) (tarefas, pesquisas, leituras, estudos e outras atividades) para realização do projeto da disciplina, na plataforma Liga Online. O(a) aluno(a) tem autonomia para cumpri-las na biblioteca, laboratórios ou em casa, individualmente ou em grupo.</a:t>
            </a:r>
          </a:p>
        </p:txBody>
      </p:sp>
      <p:sp>
        <p:nvSpPr>
          <p:cNvPr id="4" name="CaixaDeTexto 3">
            <a:hlinkClick r:id="rId5"/>
            <a:extLst>
              <a:ext uri="{FF2B5EF4-FFF2-40B4-BE49-F238E27FC236}">
                <a16:creationId xmlns:a16="http://schemas.microsoft.com/office/drawing/2014/main" id="{875AABD7-8FAD-4911-B29F-F6D253B1B06A}"/>
              </a:ext>
            </a:extLst>
          </p:cNvPr>
          <p:cNvSpPr txBox="1"/>
          <p:nvPr/>
        </p:nvSpPr>
        <p:spPr>
          <a:xfrm>
            <a:off x="7746896" y="2450726"/>
            <a:ext cx="20882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endParaRPr lang="pt-BR" sz="1600" b="1" dirty="0"/>
          </a:p>
          <a:p>
            <a:pPr lvl="0" algn="ctr">
              <a:defRPr/>
            </a:pPr>
            <a:r>
              <a:rPr lang="pt-BR" sz="2000" b="1" dirty="0"/>
              <a:t>	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B9BCC320-F79E-46C7-B41E-63270F8FC0D2}"/>
              </a:ext>
            </a:extLst>
          </p:cNvPr>
          <p:cNvSpPr txBox="1"/>
          <p:nvPr/>
        </p:nvSpPr>
        <p:spPr>
          <a:xfrm>
            <a:off x="5544487" y="2688126"/>
            <a:ext cx="1999721" cy="16927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endParaRPr lang="pt-BR" sz="1400" b="1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endParaRPr lang="pt-BR" sz="1200" b="1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pt-BR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Avaliação Psicológica I  </a:t>
            </a:r>
          </a:p>
          <a:p>
            <a:pPr algn="ctr"/>
            <a:endParaRPr lang="pt-BR" sz="1400" b="1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pt-BR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NELI ANTUNES DE OLIVEIRA</a:t>
            </a:r>
            <a:endParaRPr lang="pt-B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46040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/>
          <p:cNvSpPr txBox="1"/>
          <p:nvPr/>
        </p:nvSpPr>
        <p:spPr>
          <a:xfrm>
            <a:off x="35035" y="279729"/>
            <a:ext cx="11942615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PSICOLOGIA</a:t>
            </a:r>
          </a:p>
          <a:p>
            <a:pPr algn="ctr"/>
            <a:r>
              <a:rPr lang="pt-BR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6N</a:t>
            </a:r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124693" y="2135232"/>
          <a:ext cx="11942614" cy="273826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84041">
                  <a:extLst>
                    <a:ext uri="{9D8B030D-6E8A-4147-A177-3AD203B41FA5}">
                      <a16:colId xmlns:a16="http://schemas.microsoft.com/office/drawing/2014/main" val="2805716180"/>
                    </a:ext>
                  </a:extLst>
                </a:gridCol>
                <a:gridCol w="2184113">
                  <a:extLst>
                    <a:ext uri="{9D8B030D-6E8A-4147-A177-3AD203B41FA5}">
                      <a16:colId xmlns:a16="http://schemas.microsoft.com/office/drawing/2014/main" val="3180413178"/>
                    </a:ext>
                  </a:extLst>
                </a:gridCol>
                <a:gridCol w="2282117">
                  <a:extLst>
                    <a:ext uri="{9D8B030D-6E8A-4147-A177-3AD203B41FA5}">
                      <a16:colId xmlns:a16="http://schemas.microsoft.com/office/drawing/2014/main" val="1704913227"/>
                    </a:ext>
                  </a:extLst>
                </a:gridCol>
                <a:gridCol w="2254114">
                  <a:extLst>
                    <a:ext uri="{9D8B030D-6E8A-4147-A177-3AD203B41FA5}">
                      <a16:colId xmlns:a16="http://schemas.microsoft.com/office/drawing/2014/main" val="833109774"/>
                    </a:ext>
                  </a:extLst>
                </a:gridCol>
                <a:gridCol w="2240116">
                  <a:extLst>
                    <a:ext uri="{9D8B030D-6E8A-4147-A177-3AD203B41FA5}">
                      <a16:colId xmlns:a16="http://schemas.microsoft.com/office/drawing/2014/main" val="900914928"/>
                    </a:ext>
                  </a:extLst>
                </a:gridCol>
                <a:gridCol w="2198113">
                  <a:extLst>
                    <a:ext uri="{9D8B030D-6E8A-4147-A177-3AD203B41FA5}">
                      <a16:colId xmlns:a16="http://schemas.microsoft.com/office/drawing/2014/main" val="3554551309"/>
                    </a:ext>
                  </a:extLst>
                </a:gridCol>
              </a:tblGrid>
              <a:tr h="397453">
                <a:tc>
                  <a:txBody>
                    <a:bodyPr/>
                    <a:lstStyle/>
                    <a:p>
                      <a:pPr algn="ctr"/>
                      <a:endParaRPr lang="pt-BR" sz="20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SEGUNDA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TERÇA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QUARTA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QUINTA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SEXTA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5358962"/>
                  </a:ext>
                </a:extLst>
              </a:tr>
              <a:tr h="693315"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19:00 às 19:50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b="1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Saúde Coletiva e Políticas Públicas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NATHANE RUIZ RODRIGUES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b="1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b="1" dirty="0">
                        <a:solidFill>
                          <a:srgbClr val="000000"/>
                        </a:solidFill>
                        <a:effectLst/>
                        <a:ea typeface="Times New Roman" panose="02020603050405020304" pitchFamily="18" charset="0"/>
                      </a:endParaRPr>
                    </a:p>
                    <a:p>
                      <a:pPr algn="ctr"/>
                      <a:endParaRPr lang="pt-BR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endParaRPr lang="pt-BR" sz="16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pt-BR" sz="14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pt-BR" sz="16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pt-BR" sz="16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Processos Clínicos II : Psicanálise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TALITA PIMENTEL DUARTE</a:t>
                      </a:r>
                      <a:endParaRPr lang="pt-BR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600" b="1" i="0" u="none" strike="noStrike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900" b="1" i="0" u="none" strike="noStrike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Processos Clínicos I: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Cognitivo Comportamental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AUDREY SILVA DE ASSIS</a:t>
                      </a:r>
                      <a:endParaRPr lang="pt-BR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0305830"/>
                  </a:ext>
                </a:extLst>
              </a:tr>
              <a:tr h="693315"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19:50 às 20:40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Enfermagem:</a:t>
                      </a:r>
                      <a:r>
                        <a:rPr lang="pt-BR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História e Identidade Profissional</a:t>
                      </a:r>
                      <a:endParaRPr lang="pt-BR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Anatomia I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pt-BR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Atividades Autônomas</a:t>
                      </a:r>
                      <a:r>
                        <a:rPr lang="pt-BR" sz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pt-BR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Anatomia I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Psicologia Aplicada à Saúde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Fundamentos de Genética e Evolução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7317886"/>
                  </a:ext>
                </a:extLst>
              </a:tr>
              <a:tr h="877768"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21:00 às 21:50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Enfermagem:</a:t>
                      </a:r>
                      <a:r>
                        <a:rPr lang="pt-BR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História e Identidade Profissional</a:t>
                      </a:r>
                      <a:endParaRPr lang="pt-BR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Psicologia Aplicada à Saúde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pt-BR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Atividades Autônomas</a:t>
                      </a:r>
                      <a:r>
                        <a:rPr lang="pt-BR" sz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pt-BR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Anatomia I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Psicologia Aplicada à Saúde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Fundamentos de Genética e Evolução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7986785"/>
                  </a:ext>
                </a:extLst>
              </a:tr>
            </a:tbl>
          </a:graphicData>
        </a:graphic>
      </p:graphicFrame>
      <p:pic>
        <p:nvPicPr>
          <p:cNvPr id="8" name="Espaço Reservado para Conteúdo 4">
            <a:extLst>
              <a:ext uri="{FF2B5EF4-FFF2-40B4-BE49-F238E27FC236}">
                <a16:creationId xmlns:a16="http://schemas.microsoft.com/office/drawing/2014/main" id="{8AE4E308-AD9A-44AF-87FA-AC6186E291B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42" t="12580" r="5824" b="8148"/>
          <a:stretch/>
        </p:blipFill>
        <p:spPr>
          <a:xfrm>
            <a:off x="237880" y="257099"/>
            <a:ext cx="1481589" cy="1311783"/>
          </a:xfrm>
          <a:prstGeom prst="rect">
            <a:avLst/>
          </a:prstGeom>
        </p:spPr>
      </p:pic>
      <p:sp>
        <p:nvSpPr>
          <p:cNvPr id="42" name="Retângulo 41">
            <a:hlinkClick r:id="rId3"/>
            <a:extLst>
              <a:ext uri="{FF2B5EF4-FFF2-40B4-BE49-F238E27FC236}">
                <a16:creationId xmlns:a16="http://schemas.microsoft.com/office/drawing/2014/main" id="{8D3E1270-77E8-4142-9BC6-DD7565BE57FD}"/>
              </a:ext>
            </a:extLst>
          </p:cNvPr>
          <p:cNvSpPr/>
          <p:nvPr/>
        </p:nvSpPr>
        <p:spPr>
          <a:xfrm>
            <a:off x="3253568" y="3582057"/>
            <a:ext cx="2088231" cy="11107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Desenvolvimento dos Projetos</a:t>
            </a:r>
          </a:p>
          <a:p>
            <a:pPr algn="ctr"/>
            <a:endParaRPr lang="pt-B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5" name="Picture 2">
            <a:hlinkClick r:id="rId3"/>
            <a:extLst>
              <a:ext uri="{FF2B5EF4-FFF2-40B4-BE49-F238E27FC236}">
                <a16:creationId xmlns:a16="http://schemas.microsoft.com/office/drawing/2014/main" id="{1D43CD1E-F4CA-4275-8BFD-B948AD9C24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0155" y="4380897"/>
            <a:ext cx="515055" cy="308416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8" name="CaixaDeTexto 47">
            <a:extLst>
              <a:ext uri="{FF2B5EF4-FFF2-40B4-BE49-F238E27FC236}">
                <a16:creationId xmlns:a16="http://schemas.microsoft.com/office/drawing/2014/main" id="{8F115EE3-7251-4E22-9CEA-12ADDD3D7757}"/>
              </a:ext>
            </a:extLst>
          </p:cNvPr>
          <p:cNvSpPr txBox="1"/>
          <p:nvPr/>
        </p:nvSpPr>
        <p:spPr>
          <a:xfrm>
            <a:off x="124693" y="5575176"/>
            <a:ext cx="1194261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100" b="1" dirty="0">
                <a:latin typeface="Arial" panose="020B0604020202020204" pitchFamily="34" charset="0"/>
                <a:cs typeface="Arial" panose="020B0604020202020204" pitchFamily="34" charset="0"/>
              </a:rPr>
              <a:t>Desenvolvimento dos Projetos </a:t>
            </a:r>
            <a:r>
              <a:rPr lang="pt-BR" sz="1100" dirty="0">
                <a:latin typeface="Arial" panose="020B0604020202020204" pitchFamily="34" charset="0"/>
                <a:cs typeface="Arial" panose="020B0604020202020204" pitchFamily="34" charset="0"/>
              </a:rPr>
              <a:t>– Atividades indicadas pelo Professor(a) e supervisionadas pelo Tutor(a) (tarefas, pesquisas, leituras, estudos e outras atividades) para realização do projeto da disciplina, na plataforma Liga Online. O(a) aluno(a) tem autonomia para cumpri-las na biblioteca, laboratórios ou em casa, individualmente ou em grupo.</a:t>
            </a:r>
          </a:p>
        </p:txBody>
      </p:sp>
      <p:sp>
        <p:nvSpPr>
          <p:cNvPr id="4" name="CaixaDeTexto 3">
            <a:hlinkClick r:id="rId5"/>
            <a:extLst>
              <a:ext uri="{FF2B5EF4-FFF2-40B4-BE49-F238E27FC236}">
                <a16:creationId xmlns:a16="http://schemas.microsoft.com/office/drawing/2014/main" id="{875AABD7-8FAD-4911-B29F-F6D253B1B06A}"/>
              </a:ext>
            </a:extLst>
          </p:cNvPr>
          <p:cNvSpPr txBox="1"/>
          <p:nvPr/>
        </p:nvSpPr>
        <p:spPr>
          <a:xfrm>
            <a:off x="7746896" y="2450726"/>
            <a:ext cx="20882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endParaRPr lang="pt-BR" sz="1600" b="1" dirty="0"/>
          </a:p>
          <a:p>
            <a:pPr lvl="0" algn="ctr">
              <a:defRPr/>
            </a:pPr>
            <a:r>
              <a:rPr lang="pt-BR" sz="2000" b="1" dirty="0"/>
              <a:t>	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B9BCC320-F79E-46C7-B41E-63270F8FC0D2}"/>
              </a:ext>
            </a:extLst>
          </p:cNvPr>
          <p:cNvSpPr txBox="1"/>
          <p:nvPr/>
        </p:nvSpPr>
        <p:spPr>
          <a:xfrm>
            <a:off x="5544487" y="2688126"/>
            <a:ext cx="1999721" cy="16927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endParaRPr lang="pt-BR" sz="1400" b="1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endParaRPr lang="pt-BR" sz="1200" b="1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pt-BR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Avaliação Psicológica I  </a:t>
            </a:r>
          </a:p>
          <a:p>
            <a:pPr algn="ctr"/>
            <a:endParaRPr lang="pt-BR" sz="1400" b="1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pt-BR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NELI ANTUNES DE OLIVEIRA</a:t>
            </a:r>
            <a:endParaRPr lang="pt-B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tângulo 9">
            <a:hlinkClick r:id="rId3"/>
            <a:extLst>
              <a:ext uri="{FF2B5EF4-FFF2-40B4-BE49-F238E27FC236}">
                <a16:creationId xmlns:a16="http://schemas.microsoft.com/office/drawing/2014/main" id="{23D74153-8A5E-4BDC-9BCD-5CDDD7F6DA4F}"/>
              </a:ext>
            </a:extLst>
          </p:cNvPr>
          <p:cNvSpPr/>
          <p:nvPr/>
        </p:nvSpPr>
        <p:spPr>
          <a:xfrm>
            <a:off x="3253568" y="2803077"/>
            <a:ext cx="1999721" cy="5553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Estágio Básico I</a:t>
            </a:r>
          </a:p>
          <a:p>
            <a:pPr algn="ctr"/>
            <a:r>
              <a:rPr lang="pt-BR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AUDREY SILVA DE ASSIS</a:t>
            </a:r>
            <a:endParaRPr lang="pt-B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" name="Conector reto 2">
            <a:extLst>
              <a:ext uri="{FF2B5EF4-FFF2-40B4-BE49-F238E27FC236}">
                <a16:creationId xmlns:a16="http://schemas.microsoft.com/office/drawing/2014/main" id="{AA6CD3DB-6C9C-42E4-9151-B40180DF3AEB}"/>
              </a:ext>
            </a:extLst>
          </p:cNvPr>
          <p:cNvCxnSpPr/>
          <p:nvPr/>
        </p:nvCxnSpPr>
        <p:spPr>
          <a:xfrm>
            <a:off x="3080825" y="3223667"/>
            <a:ext cx="226097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791967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906</TotalTime>
  <Words>494</Words>
  <Application>Microsoft Office PowerPoint</Application>
  <PresentationFormat>Widescreen</PresentationFormat>
  <Paragraphs>167</Paragraphs>
  <Slides>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Unibr</dc:creator>
  <cp:lastModifiedBy>Andrea Benito</cp:lastModifiedBy>
  <cp:revision>141</cp:revision>
  <dcterms:created xsi:type="dcterms:W3CDTF">2021-02-05T13:42:14Z</dcterms:created>
  <dcterms:modified xsi:type="dcterms:W3CDTF">2023-03-17T12:08:46Z</dcterms:modified>
</cp:coreProperties>
</file>